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5641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nyorikome/ibmdatscicoursera/blob/main/AppliedDataScienceCapstone/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anyorikome/ibmdatscicoursera/blob/main/AppliedDataScienceCapstone/IBM-DS0321EN-SkillsNetwork_labs_module_2_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nyorikome/ibmdatscicoursera/blob/main/AppliedDataScienceCapstone/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anyorikome/ibmdatscicoursera/blob/main/AppliedDataScienceCapstone/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panyorikome/ibmdatscicoursera/blob/main/AppliedDataScienceCapstone/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panyorikome/ibmdatscicoursera/blob/main/AppliedDataScienceCapstone/IBM-DS0321EN-SkillsNetwork_labs_module_4_SpaceX_Machine_Learning_Prediction_Part_5.jupyterlite%20(1).ipyn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jp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panyorikome/ibmdatscicoursera/tree/main/AppliedDataScienceCapston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anyorikome/ibmdatscicoursera/blob/main/AppliedDataScienceCapstone/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anyorikome/ibmdatscicoursera/blob/main/AppliedDataScienceCapstone/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Gopga </a:t>
            </a:r>
            <a:r>
              <a:rPr lang="en-US" dirty="0" err="1">
                <a:solidFill>
                  <a:schemeClr val="bg2"/>
                </a:solidFill>
                <a:latin typeface="Abadi"/>
                <a:ea typeface="SF Pro" pitchFamily="2" charset="0"/>
                <a:cs typeface="SF Pro" pitchFamily="2" charset="0"/>
              </a:rPr>
              <a:t>Aqsha</a:t>
            </a:r>
            <a:r>
              <a:rPr lang="en-US" dirty="0">
                <a:solidFill>
                  <a:schemeClr val="bg2"/>
                </a:solidFill>
                <a:latin typeface="Abadi"/>
                <a:ea typeface="SF Pro" pitchFamily="2" charset="0"/>
                <a:cs typeface="SF Pro" pitchFamily="2" charset="0"/>
              </a:rPr>
              <a:t> Muhadi</a:t>
            </a:r>
          </a:p>
          <a:p>
            <a:r>
              <a:rPr lang="en-US" dirty="0">
                <a:solidFill>
                  <a:schemeClr val="bg2"/>
                </a:solidFill>
                <a:latin typeface="Abadi"/>
                <a:ea typeface="SF Pro" pitchFamily="2" charset="0"/>
                <a:cs typeface="SF Pro" pitchFamily="2" charset="0"/>
              </a:rPr>
              <a:t>11/11/2023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400" dirty="0"/>
              <a:t>Create a training label with landing outcomes where successful = 1 &amp; failure = 0. </a:t>
            </a:r>
          </a:p>
          <a:p>
            <a:pPr marL="0" indent="0">
              <a:buNone/>
            </a:pPr>
            <a:r>
              <a:rPr lang="en-US" sz="2400" dirty="0"/>
              <a:t>Outcome column has two components: ‘Mission Outcome’ ‘Landing Location’</a:t>
            </a:r>
          </a:p>
          <a:p>
            <a:pPr marL="0" indent="0">
              <a:buNone/>
            </a:pPr>
            <a:r>
              <a:rPr lang="en-US" sz="2400" dirty="0"/>
              <a:t>New training label column ‘class’ with a value of 1 if ‘Mission Outcome’ is True and 0 otherwise.  Value Mapping:</a:t>
            </a:r>
          </a:p>
          <a:p>
            <a:pPr marL="0" indent="0">
              <a:buNone/>
            </a:pPr>
            <a:r>
              <a:rPr lang="en-US" sz="2400" dirty="0"/>
              <a:t>True ASDS, True RTLS, &amp; True Ocean – set to 1 and None None, False ASDS, None ASDS, False Ocean, False RTLS – set to 0</a:t>
            </a:r>
          </a:p>
          <a:p>
            <a:pPr marL="0" indent="0">
              <a:buNone/>
            </a:pPr>
            <a:endParaRPr lang="en-US" sz="2400" dirty="0"/>
          </a:p>
          <a:p>
            <a:pPr marL="0" indent="0">
              <a:buNone/>
            </a:pPr>
            <a:r>
              <a:rPr lang="en-US" sz="1600" dirty="0">
                <a:hlinkClick r:id="rId3"/>
              </a:rPr>
              <a:t>https://github.com/panyorikome/ibmdatscicoursera/blob/main/AppliedDataScienceCapstone/labs-jupyter-spacex-Data%20wrangling.ipynb</a:t>
            </a:r>
            <a:r>
              <a:rPr lang="en-US" sz="1600" dirty="0"/>
              <a:t> </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12700">
              <a:lnSpc>
                <a:spcPct val="100000"/>
              </a:lnSpc>
              <a:spcBef>
                <a:spcPts val="1050"/>
              </a:spcBef>
            </a:pPr>
            <a:r>
              <a:rPr lang="en-US" u="heavy" spc="-5" dirty="0">
                <a:solidFill>
                  <a:srgbClr val="404040"/>
                </a:solidFill>
                <a:uFill>
                  <a:solidFill>
                    <a:srgbClr val="404040"/>
                  </a:solidFill>
                </a:uFill>
                <a:latin typeface="Carlito"/>
                <a:cs typeface="Carlito"/>
              </a:rPr>
              <a:t>Plots</a:t>
            </a:r>
            <a:r>
              <a:rPr lang="en-US" u="heavy" spc="-55" dirty="0">
                <a:solidFill>
                  <a:srgbClr val="404040"/>
                </a:solidFill>
                <a:uFill>
                  <a:solidFill>
                    <a:srgbClr val="404040"/>
                  </a:solidFill>
                </a:uFill>
                <a:latin typeface="Carlito"/>
                <a:cs typeface="Carlito"/>
              </a:rPr>
              <a:t> </a:t>
            </a:r>
            <a:r>
              <a:rPr lang="en-US" u="heavy" spc="-5" dirty="0">
                <a:solidFill>
                  <a:srgbClr val="404040"/>
                </a:solidFill>
                <a:uFill>
                  <a:solidFill>
                    <a:srgbClr val="404040"/>
                  </a:solidFill>
                </a:uFill>
                <a:latin typeface="Carlito"/>
                <a:cs typeface="Carlito"/>
              </a:rPr>
              <a:t>Used:</a:t>
            </a:r>
            <a:endParaRPr lang="en-US" dirty="0">
              <a:latin typeface="Carlito"/>
              <a:cs typeface="Carlito"/>
            </a:endParaRPr>
          </a:p>
          <a:p>
            <a:pPr marL="12700" marR="405765">
              <a:lnSpc>
                <a:spcPts val="2210"/>
              </a:lnSpc>
              <a:spcBef>
                <a:spcPts val="1430"/>
              </a:spcBef>
            </a:pPr>
            <a:r>
              <a:rPr lang="en-US" spc="-15" dirty="0">
                <a:solidFill>
                  <a:srgbClr val="404040"/>
                </a:solidFill>
                <a:latin typeface="Carlito"/>
                <a:cs typeface="Carlito"/>
              </a:rPr>
              <a:t>Flight </a:t>
            </a:r>
            <a:r>
              <a:rPr lang="en-US" dirty="0">
                <a:solidFill>
                  <a:srgbClr val="404040"/>
                </a:solidFill>
                <a:latin typeface="Carlito"/>
                <a:cs typeface="Carlito"/>
              </a:rPr>
              <a:t>Number </a:t>
            </a:r>
            <a:r>
              <a:rPr lang="en-US" spc="-20" dirty="0">
                <a:solidFill>
                  <a:srgbClr val="404040"/>
                </a:solidFill>
                <a:latin typeface="Carlito"/>
                <a:cs typeface="Carlito"/>
              </a:rPr>
              <a:t>vs. </a:t>
            </a:r>
            <a:r>
              <a:rPr lang="en-US" spc="-25" dirty="0">
                <a:solidFill>
                  <a:srgbClr val="404040"/>
                </a:solidFill>
                <a:latin typeface="Carlito"/>
                <a:cs typeface="Carlito"/>
              </a:rPr>
              <a:t>Payload </a:t>
            </a:r>
            <a:r>
              <a:rPr lang="en-US" dirty="0">
                <a:solidFill>
                  <a:srgbClr val="404040"/>
                </a:solidFill>
                <a:latin typeface="Carlito"/>
                <a:cs typeface="Carlito"/>
              </a:rPr>
              <a:t>Mass, </a:t>
            </a:r>
            <a:r>
              <a:rPr lang="en-US" spc="-10" dirty="0">
                <a:solidFill>
                  <a:srgbClr val="404040"/>
                </a:solidFill>
                <a:latin typeface="Carlito"/>
                <a:cs typeface="Carlito"/>
              </a:rPr>
              <a:t>Flight </a:t>
            </a:r>
            <a:r>
              <a:rPr lang="en-US" dirty="0">
                <a:solidFill>
                  <a:srgbClr val="404040"/>
                </a:solidFill>
                <a:latin typeface="Carlito"/>
                <a:cs typeface="Carlito"/>
              </a:rPr>
              <a:t>Number </a:t>
            </a:r>
            <a:r>
              <a:rPr lang="en-US" spc="-20" dirty="0">
                <a:solidFill>
                  <a:srgbClr val="404040"/>
                </a:solidFill>
                <a:latin typeface="Carlito"/>
                <a:cs typeface="Carlito"/>
              </a:rPr>
              <a:t>vs. </a:t>
            </a:r>
            <a:r>
              <a:rPr lang="en-US" spc="-5" dirty="0">
                <a:solidFill>
                  <a:srgbClr val="404040"/>
                </a:solidFill>
                <a:latin typeface="Carlito"/>
                <a:cs typeface="Carlito"/>
              </a:rPr>
              <a:t>Launch </a:t>
            </a:r>
            <a:r>
              <a:rPr lang="en-US" spc="-15" dirty="0">
                <a:solidFill>
                  <a:srgbClr val="404040"/>
                </a:solidFill>
                <a:latin typeface="Carlito"/>
                <a:cs typeface="Carlito"/>
              </a:rPr>
              <a:t>Site, </a:t>
            </a:r>
            <a:r>
              <a:rPr lang="en-US" spc="-25" dirty="0">
                <a:solidFill>
                  <a:srgbClr val="404040"/>
                </a:solidFill>
                <a:latin typeface="Carlito"/>
                <a:cs typeface="Carlito"/>
              </a:rPr>
              <a:t>Payload </a:t>
            </a:r>
            <a:r>
              <a:rPr lang="en-US" dirty="0">
                <a:solidFill>
                  <a:srgbClr val="404040"/>
                </a:solidFill>
                <a:latin typeface="Carlito"/>
                <a:cs typeface="Carlito"/>
              </a:rPr>
              <a:t>Mass </a:t>
            </a:r>
            <a:r>
              <a:rPr lang="en-US" spc="-20" dirty="0">
                <a:solidFill>
                  <a:srgbClr val="404040"/>
                </a:solidFill>
                <a:latin typeface="Carlito"/>
                <a:cs typeface="Carlito"/>
              </a:rPr>
              <a:t>vs. </a:t>
            </a:r>
            <a:r>
              <a:rPr lang="en-US" spc="-5" dirty="0">
                <a:solidFill>
                  <a:srgbClr val="404040"/>
                </a:solidFill>
                <a:latin typeface="Carlito"/>
                <a:cs typeface="Carlito"/>
              </a:rPr>
              <a:t>Launch </a:t>
            </a:r>
            <a:r>
              <a:rPr lang="en-US" spc="-15" dirty="0">
                <a:solidFill>
                  <a:srgbClr val="404040"/>
                </a:solidFill>
                <a:latin typeface="Carlito"/>
                <a:cs typeface="Carlito"/>
              </a:rPr>
              <a:t>Site,  </a:t>
            </a:r>
            <a:r>
              <a:rPr lang="en-US" spc="-5" dirty="0">
                <a:solidFill>
                  <a:srgbClr val="404040"/>
                </a:solidFill>
                <a:latin typeface="Carlito"/>
                <a:cs typeface="Carlito"/>
              </a:rPr>
              <a:t>Orbit </a:t>
            </a:r>
            <a:r>
              <a:rPr lang="en-US" spc="-20" dirty="0">
                <a:solidFill>
                  <a:srgbClr val="404040"/>
                </a:solidFill>
                <a:latin typeface="Carlito"/>
                <a:cs typeface="Carlito"/>
              </a:rPr>
              <a:t>vs. </a:t>
            </a:r>
            <a:r>
              <a:rPr lang="en-US" dirty="0">
                <a:solidFill>
                  <a:srgbClr val="404040"/>
                </a:solidFill>
                <a:latin typeface="Carlito"/>
                <a:cs typeface="Carlito"/>
              </a:rPr>
              <a:t>Success </a:t>
            </a:r>
            <a:r>
              <a:rPr lang="en-US" spc="-20" dirty="0">
                <a:solidFill>
                  <a:srgbClr val="404040"/>
                </a:solidFill>
                <a:latin typeface="Carlito"/>
                <a:cs typeface="Carlito"/>
              </a:rPr>
              <a:t>Rate, </a:t>
            </a:r>
            <a:r>
              <a:rPr lang="en-US" spc="-10" dirty="0">
                <a:solidFill>
                  <a:srgbClr val="404040"/>
                </a:solidFill>
                <a:latin typeface="Carlito"/>
                <a:cs typeface="Carlito"/>
              </a:rPr>
              <a:t>Flight </a:t>
            </a:r>
            <a:r>
              <a:rPr lang="en-US" dirty="0">
                <a:solidFill>
                  <a:srgbClr val="404040"/>
                </a:solidFill>
                <a:latin typeface="Carlito"/>
                <a:cs typeface="Carlito"/>
              </a:rPr>
              <a:t>Number </a:t>
            </a:r>
            <a:r>
              <a:rPr lang="en-US" spc="-20" dirty="0">
                <a:solidFill>
                  <a:srgbClr val="404040"/>
                </a:solidFill>
                <a:latin typeface="Carlito"/>
                <a:cs typeface="Carlito"/>
              </a:rPr>
              <a:t>vs. </a:t>
            </a:r>
            <a:r>
              <a:rPr lang="en-US" spc="-5" dirty="0">
                <a:solidFill>
                  <a:srgbClr val="404040"/>
                </a:solidFill>
                <a:latin typeface="Carlito"/>
                <a:cs typeface="Carlito"/>
              </a:rPr>
              <a:t>Orbit, </a:t>
            </a:r>
            <a:r>
              <a:rPr lang="en-US" spc="-25" dirty="0">
                <a:solidFill>
                  <a:srgbClr val="404040"/>
                </a:solidFill>
                <a:latin typeface="Carlito"/>
                <a:cs typeface="Carlito"/>
              </a:rPr>
              <a:t>Payload </a:t>
            </a:r>
            <a:r>
              <a:rPr lang="en-US" spc="-15" dirty="0">
                <a:solidFill>
                  <a:srgbClr val="404040"/>
                </a:solidFill>
                <a:latin typeface="Carlito"/>
                <a:cs typeface="Carlito"/>
              </a:rPr>
              <a:t>vs </a:t>
            </a:r>
            <a:r>
              <a:rPr lang="en-US" spc="-5" dirty="0">
                <a:solidFill>
                  <a:srgbClr val="404040"/>
                </a:solidFill>
                <a:latin typeface="Carlito"/>
                <a:cs typeface="Carlito"/>
              </a:rPr>
              <a:t>Orbit, </a:t>
            </a:r>
            <a:r>
              <a:rPr lang="en-US" dirty="0">
                <a:solidFill>
                  <a:srgbClr val="404040"/>
                </a:solidFill>
                <a:latin typeface="Carlito"/>
                <a:cs typeface="Carlito"/>
              </a:rPr>
              <a:t>and Success </a:t>
            </a:r>
            <a:r>
              <a:rPr lang="en-US" spc="-60" dirty="0">
                <a:solidFill>
                  <a:srgbClr val="404040"/>
                </a:solidFill>
                <a:latin typeface="Carlito"/>
                <a:cs typeface="Carlito"/>
              </a:rPr>
              <a:t>Yearly</a:t>
            </a:r>
            <a:r>
              <a:rPr lang="en-US" spc="70" dirty="0">
                <a:solidFill>
                  <a:srgbClr val="404040"/>
                </a:solidFill>
                <a:latin typeface="Carlito"/>
                <a:cs typeface="Carlito"/>
              </a:rPr>
              <a:t> </a:t>
            </a:r>
            <a:r>
              <a:rPr lang="en-US" spc="-60" dirty="0">
                <a:solidFill>
                  <a:srgbClr val="404040"/>
                </a:solidFill>
                <a:latin typeface="Carlito"/>
                <a:cs typeface="Carlito"/>
              </a:rPr>
              <a:t>Trend</a:t>
            </a:r>
            <a:endParaRPr lang="en-US" dirty="0">
              <a:latin typeface="Carlito"/>
              <a:cs typeface="Carlito"/>
            </a:endParaRPr>
          </a:p>
          <a:p>
            <a:pPr marL="12700">
              <a:lnSpc>
                <a:spcPts val="2300"/>
              </a:lnSpc>
              <a:spcBef>
                <a:spcPts val="1160"/>
              </a:spcBef>
            </a:pPr>
            <a:r>
              <a:rPr lang="en-US" spc="-25" dirty="0">
                <a:solidFill>
                  <a:srgbClr val="404040"/>
                </a:solidFill>
                <a:latin typeface="Carlito"/>
                <a:cs typeface="Carlito"/>
              </a:rPr>
              <a:t>Scatter </a:t>
            </a:r>
            <a:r>
              <a:rPr lang="en-US" spc="-5" dirty="0">
                <a:solidFill>
                  <a:srgbClr val="404040"/>
                </a:solidFill>
                <a:latin typeface="Carlito"/>
                <a:cs typeface="Carlito"/>
              </a:rPr>
              <a:t>plots, line </a:t>
            </a:r>
            <a:r>
              <a:rPr lang="en-US" dirty="0">
                <a:solidFill>
                  <a:srgbClr val="404040"/>
                </a:solidFill>
                <a:latin typeface="Carlito"/>
                <a:cs typeface="Carlito"/>
              </a:rPr>
              <a:t>charts, and </a:t>
            </a:r>
            <a:r>
              <a:rPr lang="en-US" spc="-5" dirty="0">
                <a:solidFill>
                  <a:srgbClr val="404040"/>
                </a:solidFill>
                <a:latin typeface="Carlito"/>
                <a:cs typeface="Carlito"/>
              </a:rPr>
              <a:t>bar plots </a:t>
            </a:r>
            <a:r>
              <a:rPr lang="en-US" spc="-20" dirty="0">
                <a:solidFill>
                  <a:srgbClr val="404040"/>
                </a:solidFill>
                <a:latin typeface="Carlito"/>
                <a:cs typeface="Carlito"/>
              </a:rPr>
              <a:t>were </a:t>
            </a:r>
            <a:r>
              <a:rPr lang="en-US" spc="-5" dirty="0">
                <a:solidFill>
                  <a:srgbClr val="404040"/>
                </a:solidFill>
                <a:latin typeface="Carlito"/>
                <a:cs typeface="Carlito"/>
              </a:rPr>
              <a:t>used </a:t>
            </a:r>
            <a:r>
              <a:rPr lang="en-US" spc="-20" dirty="0">
                <a:solidFill>
                  <a:srgbClr val="404040"/>
                </a:solidFill>
                <a:latin typeface="Carlito"/>
                <a:cs typeface="Carlito"/>
              </a:rPr>
              <a:t>to compare </a:t>
            </a:r>
            <a:r>
              <a:rPr lang="en-US" spc="-5" dirty="0">
                <a:solidFill>
                  <a:srgbClr val="404040"/>
                </a:solidFill>
                <a:latin typeface="Carlito"/>
                <a:cs typeface="Carlito"/>
              </a:rPr>
              <a:t>relationships between variables</a:t>
            </a:r>
            <a:r>
              <a:rPr lang="en-US" spc="-20" dirty="0">
                <a:solidFill>
                  <a:srgbClr val="404040"/>
                </a:solidFill>
                <a:latin typeface="Carlito"/>
                <a:cs typeface="Carlito"/>
              </a:rPr>
              <a:t> to</a:t>
            </a:r>
            <a:endParaRPr lang="en-US" dirty="0">
              <a:latin typeface="Carlito"/>
              <a:cs typeface="Carlito"/>
            </a:endParaRPr>
          </a:p>
          <a:p>
            <a:pPr marL="12700">
              <a:lnSpc>
                <a:spcPts val="2300"/>
              </a:lnSpc>
            </a:pPr>
            <a:r>
              <a:rPr lang="en-US" spc="-5" dirty="0">
                <a:solidFill>
                  <a:srgbClr val="404040"/>
                </a:solidFill>
                <a:latin typeface="Carlito"/>
                <a:cs typeface="Carlito"/>
              </a:rPr>
              <a:t>decide if </a:t>
            </a:r>
            <a:r>
              <a:rPr lang="en-US" dirty="0">
                <a:solidFill>
                  <a:srgbClr val="404040"/>
                </a:solidFill>
                <a:latin typeface="Carlito"/>
                <a:cs typeface="Carlito"/>
              </a:rPr>
              <a:t>a </a:t>
            </a:r>
            <a:r>
              <a:rPr lang="en-US" spc="-10" dirty="0">
                <a:solidFill>
                  <a:srgbClr val="404040"/>
                </a:solidFill>
                <a:latin typeface="Carlito"/>
                <a:cs typeface="Carlito"/>
              </a:rPr>
              <a:t>relationship </a:t>
            </a:r>
            <a:r>
              <a:rPr lang="en-US" spc="-25" dirty="0">
                <a:solidFill>
                  <a:srgbClr val="404040"/>
                </a:solidFill>
                <a:latin typeface="Carlito"/>
                <a:cs typeface="Carlito"/>
              </a:rPr>
              <a:t>exists </a:t>
            </a:r>
            <a:r>
              <a:rPr lang="en-US" dirty="0">
                <a:solidFill>
                  <a:srgbClr val="404040"/>
                </a:solidFill>
                <a:latin typeface="Carlito"/>
                <a:cs typeface="Carlito"/>
              </a:rPr>
              <a:t>so </a:t>
            </a:r>
            <a:r>
              <a:rPr lang="en-US" spc="-5" dirty="0">
                <a:solidFill>
                  <a:srgbClr val="404040"/>
                </a:solidFill>
                <a:latin typeface="Carlito"/>
                <a:cs typeface="Carlito"/>
              </a:rPr>
              <a:t>that they could </a:t>
            </a:r>
            <a:r>
              <a:rPr lang="en-US" dirty="0">
                <a:solidFill>
                  <a:srgbClr val="404040"/>
                </a:solidFill>
                <a:latin typeface="Carlito"/>
                <a:cs typeface="Carlito"/>
              </a:rPr>
              <a:t>be </a:t>
            </a:r>
            <a:r>
              <a:rPr lang="en-US" spc="-5" dirty="0">
                <a:solidFill>
                  <a:srgbClr val="404040"/>
                </a:solidFill>
                <a:latin typeface="Carlito"/>
                <a:cs typeface="Carlito"/>
              </a:rPr>
              <a:t>used in </a:t>
            </a:r>
            <a:r>
              <a:rPr lang="en-US" spc="-10" dirty="0">
                <a:solidFill>
                  <a:srgbClr val="404040"/>
                </a:solidFill>
                <a:latin typeface="Carlito"/>
                <a:cs typeface="Carlito"/>
              </a:rPr>
              <a:t>training </a:t>
            </a:r>
            <a:r>
              <a:rPr lang="en-US" dirty="0">
                <a:solidFill>
                  <a:srgbClr val="404040"/>
                </a:solidFill>
                <a:latin typeface="Carlito"/>
                <a:cs typeface="Carlito"/>
              </a:rPr>
              <a:t>the machine </a:t>
            </a:r>
            <a:r>
              <a:rPr lang="en-US" spc="-5" dirty="0">
                <a:solidFill>
                  <a:srgbClr val="404040"/>
                </a:solidFill>
                <a:latin typeface="Carlito"/>
                <a:cs typeface="Carlito"/>
              </a:rPr>
              <a:t>learning</a:t>
            </a:r>
            <a:r>
              <a:rPr lang="en-US" spc="-45" dirty="0">
                <a:solidFill>
                  <a:srgbClr val="404040"/>
                </a:solidFill>
                <a:latin typeface="Carlito"/>
                <a:cs typeface="Carlito"/>
              </a:rPr>
              <a:t> </a:t>
            </a:r>
            <a:r>
              <a:rPr lang="en-US" spc="-5" dirty="0">
                <a:solidFill>
                  <a:srgbClr val="404040"/>
                </a:solidFill>
                <a:latin typeface="Carlito"/>
                <a:cs typeface="Carlito"/>
              </a:rPr>
              <a:t>model</a:t>
            </a:r>
          </a:p>
          <a:p>
            <a:pPr marL="12700">
              <a:lnSpc>
                <a:spcPts val="2300"/>
              </a:lnSpc>
            </a:pPr>
            <a:endParaRPr lang="en-US" spc="-5" dirty="0">
              <a:solidFill>
                <a:srgbClr val="404040"/>
              </a:solidFill>
              <a:latin typeface="Carlito"/>
              <a:cs typeface="Carlito"/>
            </a:endParaRPr>
          </a:p>
          <a:p>
            <a:pPr marL="0" indent="0">
              <a:lnSpc>
                <a:spcPts val="2300"/>
              </a:lnSpc>
              <a:buNone/>
            </a:pPr>
            <a:r>
              <a:rPr lang="en-US" sz="1600" dirty="0">
                <a:latin typeface="Carlito"/>
                <a:cs typeface="Carlito"/>
                <a:hlinkClick r:id="rId3"/>
              </a:rPr>
              <a:t>https://github.com/panyorikome/ibmdatscicoursera/blob/main/AppliedDataScienceCapstone/IBM-DS0321EN-SkillsNetwork_labs_module_2_jupyter-labs-eda-dataviz.ipynb.jupyterlite.ipynb</a:t>
            </a:r>
            <a:r>
              <a:rPr lang="en-US" sz="1600" dirty="0">
                <a:latin typeface="Carlito"/>
                <a:cs typeface="Carlito"/>
              </a:rPr>
              <a:t> </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SQL we queried:</a:t>
            </a:r>
            <a:endParaRPr lang="en-US" sz="2200" dirty="0">
              <a:solidFill>
                <a:schemeClr val="accent3">
                  <a:lumMod val="25000"/>
                </a:schemeClr>
              </a:solidFill>
              <a:latin typeface="Abadi" panose="020B0604020104020204" pitchFamily="34" charset="0"/>
            </a:endParaRPr>
          </a:p>
          <a:p>
            <a:pPr lvl="1"/>
            <a:r>
              <a:rPr lang="en-US" dirty="0"/>
              <a:t>Launch site names</a:t>
            </a:r>
          </a:p>
          <a:p>
            <a:pPr lvl="1"/>
            <a:r>
              <a:rPr lang="en-US" dirty="0"/>
              <a:t>Mission outcomes</a:t>
            </a:r>
          </a:p>
          <a:p>
            <a:pPr lvl="1"/>
            <a:r>
              <a:rPr lang="en-US" dirty="0"/>
              <a:t>Payload sizes</a:t>
            </a:r>
          </a:p>
          <a:p>
            <a:pPr lvl="1"/>
            <a:r>
              <a:rPr lang="en-US" dirty="0"/>
              <a:t>Landing outcomes</a:t>
            </a:r>
          </a:p>
          <a:p>
            <a:pPr marL="457200" lvl="1" indent="0">
              <a:buNone/>
            </a:pPr>
            <a:endParaRPr lang="en-US" dirty="0"/>
          </a:p>
          <a:p>
            <a:endParaRPr lang="en-US" dirty="0"/>
          </a:p>
          <a:p>
            <a:pPr marL="0" indent="0">
              <a:buNone/>
            </a:pPr>
            <a:r>
              <a:rPr lang="en-US" sz="1600" dirty="0">
                <a:hlinkClick r:id="rId3"/>
              </a:rPr>
              <a:t>https://github.com/panyorikome/ibmdatscicoursera/blob/main/AppliedDataScienceCapstone/jupyter-labs-eda-sql-coursera_sqllite.ipynb</a:t>
            </a:r>
            <a:r>
              <a:rPr lang="en-US" sz="16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buNone/>
            </a:pPr>
            <a:r>
              <a:rPr lang="en-US" dirty="0"/>
              <a:t>Folium maps mark Launch Sites, successful and unsuccessful landings, and a proximity example  to key locations: Railway, Highway, Coast, and City, this allows us to understand why launch sites may be located where they are. Also visualizes  successful landings relative to location.</a:t>
            </a:r>
          </a:p>
          <a:p>
            <a:pPr marL="0" indent="0">
              <a:buNone/>
            </a:pPr>
            <a:endParaRPr lang="en-US" dirty="0"/>
          </a:p>
          <a:p>
            <a:pPr marL="0" indent="0">
              <a:buNone/>
            </a:pPr>
            <a:endParaRPr lang="en-US" dirty="0"/>
          </a:p>
          <a:p>
            <a:pPr marL="0" indent="0">
              <a:buNone/>
            </a:pPr>
            <a:r>
              <a:rPr lang="en-US" sz="1600" dirty="0">
                <a:hlinkClick r:id="rId3"/>
              </a:rPr>
              <a:t>https://github.com/panyorikome/ibmdatscicoursera/blob/main/AppliedDataScienceCapstone/Interactive%20Visual%20Analytics%20with%20Folium.ipynb</a:t>
            </a:r>
            <a:r>
              <a:rPr lang="en-US" sz="1600" dirty="0"/>
              <a:t> </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2400" dirty="0"/>
              <a:t>The dashboard includes a pie chart and a scatter plot.</a:t>
            </a:r>
          </a:p>
          <a:p>
            <a:pPr marL="0" indent="0">
              <a:buNone/>
            </a:pPr>
            <a:r>
              <a:rPr lang="en-US" sz="2400" dirty="0"/>
              <a:t>The pie chart can be selected to show distribution of successful landings across all launch sites and  can be selected to show individual launch site success rates, used to visualize launch site success rate.</a:t>
            </a:r>
          </a:p>
          <a:p>
            <a:pPr marL="0" indent="0">
              <a:buNone/>
            </a:pPr>
            <a:r>
              <a:rPr lang="en-US" sz="2400" dirty="0"/>
              <a:t>The scatter plot takes two inputs: All sites or individual site and payload mass on a slider between 0  and 10000 kg. The scatter plot can help us see how success varies across launch sites, payload mass, and booster version category.</a:t>
            </a:r>
          </a:p>
          <a:p>
            <a:pPr marL="0" indent="0">
              <a:buNone/>
            </a:pPr>
            <a:endParaRPr lang="en-US" sz="2400" dirty="0"/>
          </a:p>
          <a:p>
            <a:pPr marL="0" indent="0">
              <a:buNone/>
            </a:pPr>
            <a:r>
              <a:rPr lang="en-US" sz="1600" dirty="0">
                <a:hlinkClick r:id="rId4"/>
              </a:rPr>
              <a:t>https://github.com/panyorikome/ibmdatscicoursera/blob/main/AppliedDataScienceCapstone/spacex_dash_app.py</a:t>
            </a:r>
            <a:r>
              <a:rPr lang="en-US" sz="1600" dirty="0"/>
              <a:t> </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6" name="Content Placeholder 5">
            <a:extLst>
              <a:ext uri="{FF2B5EF4-FFF2-40B4-BE49-F238E27FC236}">
                <a16:creationId xmlns:a16="http://schemas.microsoft.com/office/drawing/2014/main" id="{B0CA4130-3720-6D27-9A67-A68EE8D156F3}"/>
              </a:ext>
            </a:extLst>
          </p:cNvPr>
          <p:cNvPicPr>
            <a:picLocks noGrp="1" noChangeAspect="1"/>
          </p:cNvPicPr>
          <p:nvPr>
            <p:ph idx="4294967295"/>
          </p:nvPr>
        </p:nvPicPr>
        <p:blipFill>
          <a:blip r:embed="rId3"/>
          <a:stretch>
            <a:fillRect/>
          </a:stretch>
        </p:blipFill>
        <p:spPr>
          <a:xfrm>
            <a:off x="5094056" y="2047558"/>
            <a:ext cx="6363916" cy="3820159"/>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TextBox 7">
            <a:extLst>
              <a:ext uri="{FF2B5EF4-FFF2-40B4-BE49-F238E27FC236}">
                <a16:creationId xmlns:a16="http://schemas.microsoft.com/office/drawing/2014/main" id="{F9D6EAE0-55B3-BB7D-EEC7-E5FFF7A84F69}"/>
              </a:ext>
            </a:extLst>
          </p:cNvPr>
          <p:cNvSpPr txBox="1"/>
          <p:nvPr/>
        </p:nvSpPr>
        <p:spPr>
          <a:xfrm>
            <a:off x="734028" y="3172807"/>
            <a:ext cx="3837972" cy="1569660"/>
          </a:xfrm>
          <a:prstGeom prst="rect">
            <a:avLst/>
          </a:prstGeom>
          <a:noFill/>
        </p:spPr>
        <p:txBody>
          <a:bodyPr wrap="square" rtlCol="0">
            <a:spAutoFit/>
          </a:bodyPr>
          <a:lstStyle/>
          <a:p>
            <a:r>
              <a:rPr lang="en-US" sz="1600" dirty="0">
                <a:hlinkClick r:id="rId4"/>
              </a:rPr>
              <a:t>https://github.com/panyorikome/ibmdatscicoursera/blob/main/AppliedDataScienceCapstone/IBM-DS0321EN-SkillsNetwork_labs_module_4_SpaceX_Machine_Learning_Prediction_Part_5.jupyterlite%20(1).ipynb</a:t>
            </a:r>
            <a:r>
              <a:rPr lang="en-US" sz="1600" dirty="0"/>
              <a:t> </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035D03EC-35DE-7713-CE35-8CE3FFE2702C}"/>
              </a:ext>
            </a:extLst>
          </p:cNvPr>
          <p:cNvSpPr txBox="1"/>
          <p:nvPr/>
        </p:nvSpPr>
        <p:spPr>
          <a:xfrm>
            <a:off x="770011" y="1438005"/>
            <a:ext cx="8961120" cy="369332"/>
          </a:xfrm>
          <a:prstGeom prst="rect">
            <a:avLst/>
          </a:prstGeom>
          <a:noFill/>
        </p:spPr>
        <p:txBody>
          <a:bodyPr wrap="square" rtlCol="0">
            <a:spAutoFit/>
          </a:bodyPr>
          <a:lstStyle/>
          <a:p>
            <a:r>
              <a:rPr lang="en-US" dirty="0"/>
              <a:t>In the result section we will discuss the result of all the analysis done in this project.</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8733" y="4294124"/>
            <a:ext cx="10493907" cy="2661089"/>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Green = successful launch, purple = unsuccessful launch</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success rate in the first 20 flights seem to be the worst. CCAFS SLC 40 is the main launch site by volume.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77CAE4BE-0583-EF03-634F-9ABF7A2BFEC7}"/>
              </a:ext>
            </a:extLst>
          </p:cNvPr>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7611" y="4306375"/>
            <a:ext cx="10294229" cy="214753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Green = successful launch, purple = unsuccessful launch</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Intuitively, you would think that the heavier the payload is the less likely the launch is to be successful. But the graph does not indicate that. Other factors are likely to be omitted in this comparison.</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9211B73F-F303-BB9E-F991-A406B15A6CDD}"/>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8303" y="5224708"/>
            <a:ext cx="9798897" cy="1521531"/>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ES-L1, GEO, HEO, and SSO notably have a 100% success rate, but the sample size for each orbit is only 1 except for SSO with 5 launches and 100% success rate. VLEO is quite successful with 14 samples. GTO has the most launches but the least success rate out of all the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a:extLst>
              <a:ext uri="{FF2B5EF4-FFF2-40B4-BE49-F238E27FC236}">
                <a16:creationId xmlns:a16="http://schemas.microsoft.com/office/drawing/2014/main" id="{9FDF2251-0865-FE86-E2C3-8112CB1EE3E4}"/>
              </a:ext>
            </a:extLst>
          </p:cNvPr>
          <p:cNvSpPr/>
          <p:nvPr/>
        </p:nvSpPr>
        <p:spPr>
          <a:xfrm>
            <a:off x="2603009" y="1399032"/>
            <a:ext cx="5430011" cy="351434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577007"/>
            <a:ext cx="10223109" cy="1953929"/>
          </a:xfrm>
          <a:prstGeom prst="rect">
            <a:avLst/>
          </a:prstGeom>
        </p:spPr>
        <p:txBody>
          <a:bodyPr>
            <a:normAutofit lnSpcReduction="100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Launch Orbit preferences changed over Flight Number.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Launch Outcome seems to correlate with this preference.</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SpaceX started with LEO orbits which saw moderate success LEO and returned to VLEO in recent launches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SpaceX appears to perform better in lower orbits or Sun-synchronous orbits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2E800366-D387-420A-3CA8-4ED1FF77627A}"/>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1290" y="4270522"/>
            <a:ext cx="10141829" cy="204882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SpaceX launches rockets with the highest payloads in the VLEO orbit. The other orbits has about the same payload overall with some outliers in ISS and PO</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D7F29CC9-F496-462B-136C-384CF7CF7E1C}"/>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24011" y="5355232"/>
            <a:ext cx="9430629" cy="1335636"/>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Launch success rates has been increasing with time.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4F30E096-FE2B-1D09-97BE-7A72D7A5A6FD}"/>
              </a:ext>
            </a:extLst>
          </p:cNvPr>
          <p:cNvPicPr>
            <a:picLocks noChangeAspect="1"/>
          </p:cNvPicPr>
          <p:nvPr/>
        </p:nvPicPr>
        <p:blipFill>
          <a:blip r:embed="rId3"/>
          <a:stretch>
            <a:fillRect/>
          </a:stretch>
        </p:blipFill>
        <p:spPr>
          <a:xfrm>
            <a:off x="3436565" y="1420850"/>
            <a:ext cx="5318869" cy="360123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846319"/>
            <a:ext cx="10080870" cy="1330643"/>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Queried unique launch sites</a:t>
            </a:r>
          </a:p>
          <a:p>
            <a:pPr>
              <a:lnSpc>
                <a:spcPct val="100000"/>
              </a:lnSpc>
              <a:spcBef>
                <a:spcPts val="1400"/>
              </a:spcBef>
            </a:pPr>
            <a:r>
              <a:rPr lang="en-US" sz="1800" dirty="0">
                <a:solidFill>
                  <a:schemeClr val="accent3">
                    <a:lumMod val="25000"/>
                  </a:schemeClr>
                </a:solidFill>
                <a:latin typeface="Abadi" panose="020B0604020104020204" pitchFamily="34" charset="0"/>
              </a:rPr>
              <a:t>CCAFS LC-40 and CCAFS SLC-40 are likely to be the same site, data entry error</a:t>
            </a:r>
          </a:p>
          <a:p>
            <a:pPr>
              <a:lnSpc>
                <a:spcPct val="100000"/>
              </a:lnSpc>
              <a:spcBef>
                <a:spcPts val="1400"/>
              </a:spcBef>
            </a:pPr>
            <a:r>
              <a:rPr lang="en-US" sz="1800" dirty="0">
                <a:solidFill>
                  <a:schemeClr val="accent3">
                    <a:lumMod val="25000"/>
                  </a:schemeClr>
                </a:solidFill>
                <a:latin typeface="Abadi" panose="020B0604020104020204" pitchFamily="34" charset="0"/>
              </a:rPr>
              <a:t>So only 3 actual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D2B936E-F4AC-874F-3257-E6EB93D74B14}"/>
              </a:ext>
            </a:extLst>
          </p:cNvPr>
          <p:cNvPicPr>
            <a:picLocks noChangeAspect="1"/>
          </p:cNvPicPr>
          <p:nvPr/>
        </p:nvPicPr>
        <p:blipFill>
          <a:blip r:embed="rId3"/>
          <a:stretch>
            <a:fillRect/>
          </a:stretch>
        </p:blipFill>
        <p:spPr>
          <a:xfrm>
            <a:off x="1009671" y="1868319"/>
            <a:ext cx="4239217" cy="241016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01737" y="1789372"/>
            <a:ext cx="4868790" cy="1239203"/>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First 5 entries in the database where the launch site name begins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B3CDD31-3C45-0515-FF48-18A06877871F}"/>
              </a:ext>
            </a:extLst>
          </p:cNvPr>
          <p:cNvPicPr>
            <a:picLocks noChangeAspect="1"/>
          </p:cNvPicPr>
          <p:nvPr/>
        </p:nvPicPr>
        <p:blipFill>
          <a:blip r:embed="rId3"/>
          <a:stretch>
            <a:fillRect/>
          </a:stretch>
        </p:blipFill>
        <p:spPr>
          <a:xfrm>
            <a:off x="199372" y="1773526"/>
            <a:ext cx="6714102" cy="38288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31921"/>
            <a:ext cx="10212950" cy="224504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in KG where NASA is the customer. CRS (Commercial Resupply Services) indicates that these payloads are sent to the International Space Station</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C6403E5-3080-2F3E-E9B5-94258F1F2409}"/>
              </a:ext>
            </a:extLst>
          </p:cNvPr>
          <p:cNvPicPr>
            <a:picLocks noChangeAspect="1"/>
          </p:cNvPicPr>
          <p:nvPr/>
        </p:nvPicPr>
        <p:blipFill>
          <a:blip r:embed="rId3"/>
          <a:stretch>
            <a:fillRect/>
          </a:stretch>
        </p:blipFill>
        <p:spPr>
          <a:xfrm>
            <a:off x="2857354" y="1885734"/>
            <a:ext cx="6639852" cy="154326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77359"/>
            <a:ext cx="9918310" cy="189960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in launches which used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F927DF3-68A8-83C3-9BFB-B3E82BC87AD2}"/>
              </a:ext>
            </a:extLst>
          </p:cNvPr>
          <p:cNvPicPr>
            <a:picLocks noChangeAspect="1"/>
          </p:cNvPicPr>
          <p:nvPr/>
        </p:nvPicPr>
        <p:blipFill>
          <a:blip r:embed="rId3"/>
          <a:stretch>
            <a:fillRect/>
          </a:stretch>
        </p:blipFill>
        <p:spPr>
          <a:xfrm>
            <a:off x="2452179" y="2011885"/>
            <a:ext cx="7287642" cy="16480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09439"/>
            <a:ext cx="10273910" cy="17675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ground landing. The date in new data is formatted in dd/mm/</a:t>
            </a:r>
            <a:r>
              <a:rPr lang="en-US" sz="2200" dirty="0" err="1">
                <a:solidFill>
                  <a:schemeClr val="accent3">
                    <a:lumMod val="25000"/>
                  </a:schemeClr>
                </a:solidFill>
                <a:latin typeface="Abadi" panose="020B0604020104020204" pitchFamily="34" charset="0"/>
              </a:rPr>
              <a:t>yyyy</a:t>
            </a:r>
            <a:r>
              <a:rPr lang="en-US" sz="2200" dirty="0">
                <a:solidFill>
                  <a:schemeClr val="accent3">
                    <a:lumMod val="25000"/>
                  </a:schemeClr>
                </a:solidFill>
                <a:latin typeface="Abadi" panose="020B0604020104020204" pitchFamily="34" charset="0"/>
              </a:rPr>
              <a:t> which is not the standard SQL </a:t>
            </a:r>
            <a:r>
              <a:rPr lang="en-US" sz="2200" dirty="0" err="1">
                <a:solidFill>
                  <a:schemeClr val="accent3">
                    <a:lumMod val="25000"/>
                  </a:schemeClr>
                </a:solidFill>
                <a:latin typeface="Abadi" panose="020B0604020104020204" pitchFamily="34" charset="0"/>
              </a:rPr>
              <a:t>fomat</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5">
            <a:extLst>
              <a:ext uri="{FF2B5EF4-FFF2-40B4-BE49-F238E27FC236}">
                <a16:creationId xmlns:a16="http://schemas.microsoft.com/office/drawing/2014/main" id="{F7B1811D-CFC8-3CA6-7438-2D045F1A0AFA}"/>
              </a:ext>
            </a:extLst>
          </p:cNvPr>
          <p:cNvSpPr/>
          <p:nvPr/>
        </p:nvSpPr>
        <p:spPr>
          <a:xfrm>
            <a:off x="3588198" y="1557817"/>
            <a:ext cx="4637533" cy="238150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43119"/>
            <a:ext cx="10182470" cy="15338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lists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C0F539AB-8955-353F-F38D-FF75922E3ECA}"/>
              </a:ext>
            </a:extLst>
          </p:cNvPr>
          <p:cNvPicPr>
            <a:picLocks noChangeAspect="1"/>
          </p:cNvPicPr>
          <p:nvPr/>
        </p:nvPicPr>
        <p:blipFill>
          <a:blip r:embed="rId3"/>
          <a:stretch>
            <a:fillRect/>
          </a:stretch>
        </p:blipFill>
        <p:spPr>
          <a:xfrm>
            <a:off x="1726673" y="1698134"/>
            <a:ext cx="8602275" cy="248637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84960"/>
            <a:ext cx="10326708" cy="44406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best parameters for machine learning  models. Visualize accuracy score of all models.</a:t>
            </a: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except Decision tree with a higher accuracy of 95%.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93919"/>
            <a:ext cx="9948790" cy="14830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Since the majority of the mission outcome is successful, the landing failures are mostly intentional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96B9515-CDD4-2906-6173-A42BB5B9E5DA}"/>
              </a:ext>
            </a:extLst>
          </p:cNvPr>
          <p:cNvPicPr>
            <a:picLocks noChangeAspect="1"/>
          </p:cNvPicPr>
          <p:nvPr/>
        </p:nvPicPr>
        <p:blipFill>
          <a:blip r:embed="rId3"/>
          <a:stretch>
            <a:fillRect/>
          </a:stretch>
        </p:blipFill>
        <p:spPr>
          <a:xfrm>
            <a:off x="2518863" y="1774017"/>
            <a:ext cx="7154273" cy="247684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29200" y="1452881"/>
            <a:ext cx="5974080" cy="47240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lists all booster versions which have carried the maximum payload (15600Kg)</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2921B1C-549F-4F3F-AB8C-C5A144C00C87}"/>
              </a:ext>
            </a:extLst>
          </p:cNvPr>
          <p:cNvPicPr>
            <a:picLocks noChangeAspect="1"/>
          </p:cNvPicPr>
          <p:nvPr/>
        </p:nvPicPr>
        <p:blipFill>
          <a:blip r:embed="rId3"/>
          <a:stretch>
            <a:fillRect/>
          </a:stretch>
        </p:blipFill>
        <p:spPr>
          <a:xfrm>
            <a:off x="770011" y="1300193"/>
            <a:ext cx="3484522" cy="546519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71999"/>
            <a:ext cx="10223110" cy="16049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lists the failed landing outcomes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There were 2 occurrences of this in month 1 (January) and 4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2928693-CC49-88CB-7C6A-74937421B725}"/>
              </a:ext>
            </a:extLst>
          </p:cNvPr>
          <p:cNvPicPr>
            <a:picLocks noChangeAspect="1"/>
          </p:cNvPicPr>
          <p:nvPr/>
        </p:nvPicPr>
        <p:blipFill>
          <a:blip r:embed="rId3"/>
          <a:stretch>
            <a:fillRect/>
          </a:stretch>
        </p:blipFill>
        <p:spPr>
          <a:xfrm>
            <a:off x="1694836" y="1857455"/>
            <a:ext cx="8802328" cy="209579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24959"/>
            <a:ext cx="10273910" cy="2052003"/>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This query ranks the count of landing outcomes (such as Failure (drone ship) or Success (ground pad)) between the date 2010-06-04 and 2017-03-20, in descending order</a:t>
            </a:r>
          </a:p>
          <a:p>
            <a:pPr>
              <a:lnSpc>
                <a:spcPct val="100000"/>
              </a:lnSpc>
              <a:spcBef>
                <a:spcPts val="1400"/>
              </a:spcBef>
            </a:pPr>
            <a:r>
              <a:rPr lang="en-US" sz="1800" dirty="0">
                <a:solidFill>
                  <a:schemeClr val="accent3">
                    <a:lumMod val="25000"/>
                  </a:schemeClr>
                </a:solidFill>
                <a:latin typeface="Abadi"/>
              </a:rPr>
              <a:t>The 2 kinds of successful landings are “drone ship” landings and “ground pad” landings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5">
            <a:extLst>
              <a:ext uri="{FF2B5EF4-FFF2-40B4-BE49-F238E27FC236}">
                <a16:creationId xmlns:a16="http://schemas.microsoft.com/office/drawing/2014/main" id="{21C94FDF-B114-CB55-8BCA-3C7598D51E28}"/>
              </a:ext>
            </a:extLst>
          </p:cNvPr>
          <p:cNvSpPr/>
          <p:nvPr/>
        </p:nvSpPr>
        <p:spPr>
          <a:xfrm>
            <a:off x="2778193" y="161645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08880"/>
            <a:ext cx="9908150" cy="1605280"/>
          </a:xfrm>
          <a:prstGeom prst="rect">
            <a:avLst/>
          </a:prstGeom>
        </p:spPr>
        <p:txBody>
          <a:bodyPr lIns="91440" tIns="45720" rIns="91440" bIns="45720" anchor="t">
            <a:normAutofit/>
          </a:bodyPr>
          <a:lstStyle/>
          <a:p>
            <a:r>
              <a:rPr lang="en-US" sz="1800" spc="-5" dirty="0">
                <a:solidFill>
                  <a:srgbClr val="404040"/>
                </a:solidFill>
                <a:latin typeface="Carlito"/>
                <a:cs typeface="Carlito"/>
              </a:rPr>
              <a:t>The left </a:t>
            </a:r>
            <a:r>
              <a:rPr lang="en-US" sz="1800" dirty="0">
                <a:solidFill>
                  <a:srgbClr val="404040"/>
                </a:solidFill>
                <a:latin typeface="Carlito"/>
                <a:cs typeface="Carlito"/>
              </a:rPr>
              <a:t>map </a:t>
            </a:r>
            <a:r>
              <a:rPr lang="en-US" sz="1800" spc="-15" dirty="0">
                <a:solidFill>
                  <a:srgbClr val="404040"/>
                </a:solidFill>
                <a:latin typeface="Carlito"/>
                <a:cs typeface="Carlito"/>
              </a:rPr>
              <a:t>shows </a:t>
            </a:r>
            <a:r>
              <a:rPr lang="en-US" sz="1800" dirty="0">
                <a:solidFill>
                  <a:srgbClr val="404040"/>
                </a:solidFill>
                <a:latin typeface="Carlito"/>
                <a:cs typeface="Carlito"/>
              </a:rPr>
              <a:t>all launch </a:t>
            </a:r>
            <a:r>
              <a:rPr lang="en-US" sz="1800" spc="-20" dirty="0">
                <a:solidFill>
                  <a:srgbClr val="404040"/>
                </a:solidFill>
                <a:latin typeface="Carlito"/>
                <a:cs typeface="Carlito"/>
              </a:rPr>
              <a:t>sites </a:t>
            </a:r>
            <a:r>
              <a:rPr lang="en-US" sz="1800" spc="-25" dirty="0">
                <a:solidFill>
                  <a:srgbClr val="404040"/>
                </a:solidFill>
                <a:latin typeface="Carlito"/>
                <a:cs typeface="Carlito"/>
              </a:rPr>
              <a:t>relative </a:t>
            </a:r>
            <a:r>
              <a:rPr lang="en-US" sz="1800" spc="-5" dirty="0">
                <a:solidFill>
                  <a:srgbClr val="404040"/>
                </a:solidFill>
                <a:latin typeface="Carlito"/>
                <a:cs typeface="Carlito"/>
              </a:rPr>
              <a:t>US </a:t>
            </a:r>
            <a:r>
              <a:rPr lang="en-US" sz="1800" dirty="0">
                <a:solidFill>
                  <a:srgbClr val="404040"/>
                </a:solidFill>
                <a:latin typeface="Carlito"/>
                <a:cs typeface="Carlito"/>
              </a:rPr>
              <a:t>map. </a:t>
            </a:r>
            <a:r>
              <a:rPr lang="en-US" sz="1800" spc="-5" dirty="0">
                <a:solidFill>
                  <a:srgbClr val="404040"/>
                </a:solidFill>
                <a:latin typeface="Carlito"/>
                <a:cs typeface="Carlito"/>
              </a:rPr>
              <a:t>The right </a:t>
            </a:r>
            <a:r>
              <a:rPr lang="en-US" sz="1800" dirty="0">
                <a:solidFill>
                  <a:srgbClr val="404040"/>
                </a:solidFill>
                <a:latin typeface="Carlito"/>
                <a:cs typeface="Carlito"/>
              </a:rPr>
              <a:t>map </a:t>
            </a:r>
            <a:r>
              <a:rPr lang="en-US" sz="1800" spc="-15" dirty="0">
                <a:solidFill>
                  <a:srgbClr val="404040"/>
                </a:solidFill>
                <a:latin typeface="Carlito"/>
                <a:cs typeface="Carlito"/>
              </a:rPr>
              <a:t>shows </a:t>
            </a:r>
            <a:r>
              <a:rPr lang="en-US" sz="1800" dirty="0">
                <a:solidFill>
                  <a:srgbClr val="404040"/>
                </a:solidFill>
                <a:latin typeface="Carlito"/>
                <a:cs typeface="Carlito"/>
              </a:rPr>
              <a:t>the </a:t>
            </a:r>
            <a:r>
              <a:rPr lang="en-US" sz="1800" spc="-20" dirty="0">
                <a:solidFill>
                  <a:srgbClr val="404040"/>
                </a:solidFill>
                <a:latin typeface="Carlito"/>
                <a:cs typeface="Carlito"/>
              </a:rPr>
              <a:t>two </a:t>
            </a:r>
            <a:r>
              <a:rPr lang="en-US" sz="1800" spc="-5" dirty="0">
                <a:solidFill>
                  <a:srgbClr val="404040"/>
                </a:solidFill>
                <a:latin typeface="Carlito"/>
                <a:cs typeface="Carlito"/>
              </a:rPr>
              <a:t>Florida </a:t>
            </a:r>
            <a:r>
              <a:rPr lang="en-US" sz="1800" dirty="0">
                <a:solidFill>
                  <a:srgbClr val="404040"/>
                </a:solidFill>
                <a:latin typeface="Carlito"/>
                <a:cs typeface="Carlito"/>
              </a:rPr>
              <a:t>launch  </a:t>
            </a:r>
            <a:r>
              <a:rPr lang="en-US" sz="1800" spc="-20" dirty="0">
                <a:solidFill>
                  <a:srgbClr val="404040"/>
                </a:solidFill>
                <a:latin typeface="Carlito"/>
                <a:cs typeface="Carlito"/>
              </a:rPr>
              <a:t>sites </a:t>
            </a:r>
            <a:r>
              <a:rPr lang="en-US" sz="1800" spc="-5" dirty="0">
                <a:solidFill>
                  <a:srgbClr val="404040"/>
                </a:solidFill>
                <a:latin typeface="Carlito"/>
                <a:cs typeface="Carlito"/>
              </a:rPr>
              <a:t>since they </a:t>
            </a:r>
            <a:r>
              <a:rPr lang="en-US" sz="1800" spc="-20" dirty="0">
                <a:solidFill>
                  <a:srgbClr val="404040"/>
                </a:solidFill>
                <a:latin typeface="Carlito"/>
                <a:cs typeface="Carlito"/>
              </a:rPr>
              <a:t>are </a:t>
            </a:r>
            <a:r>
              <a:rPr lang="en-US" sz="1800" spc="-15" dirty="0">
                <a:solidFill>
                  <a:srgbClr val="404040"/>
                </a:solidFill>
                <a:latin typeface="Carlito"/>
                <a:cs typeface="Carlito"/>
              </a:rPr>
              <a:t>very </a:t>
            </a:r>
            <a:r>
              <a:rPr lang="en-US" sz="1800" dirty="0">
                <a:solidFill>
                  <a:srgbClr val="404040"/>
                </a:solidFill>
                <a:latin typeface="Carlito"/>
                <a:cs typeface="Carlito"/>
              </a:rPr>
              <a:t>close </a:t>
            </a:r>
            <a:r>
              <a:rPr lang="en-US" sz="1800" spc="-20" dirty="0">
                <a:solidFill>
                  <a:srgbClr val="404040"/>
                </a:solidFill>
                <a:latin typeface="Carlito"/>
                <a:cs typeface="Carlito"/>
              </a:rPr>
              <a:t>to </a:t>
            </a:r>
            <a:r>
              <a:rPr lang="en-US" sz="1800" dirty="0">
                <a:solidFill>
                  <a:srgbClr val="404040"/>
                </a:solidFill>
                <a:latin typeface="Carlito"/>
                <a:cs typeface="Carlito"/>
              </a:rPr>
              <a:t>each </a:t>
            </a:r>
            <a:r>
              <a:rPr lang="en-US" sz="1800" spc="-65" dirty="0">
                <a:solidFill>
                  <a:srgbClr val="404040"/>
                </a:solidFill>
                <a:latin typeface="Carlito"/>
                <a:cs typeface="Carlito"/>
              </a:rPr>
              <a:t>other.  </a:t>
            </a:r>
            <a:r>
              <a:rPr lang="en-US" sz="1800" dirty="0">
                <a:solidFill>
                  <a:srgbClr val="404040"/>
                </a:solidFill>
                <a:latin typeface="Carlito"/>
                <a:cs typeface="Carlito"/>
              </a:rPr>
              <a:t>All launch </a:t>
            </a:r>
            <a:r>
              <a:rPr lang="en-US" sz="1800" spc="-20" dirty="0">
                <a:solidFill>
                  <a:srgbClr val="404040"/>
                </a:solidFill>
                <a:latin typeface="Carlito"/>
                <a:cs typeface="Carlito"/>
              </a:rPr>
              <a:t>sites are </a:t>
            </a:r>
            <a:r>
              <a:rPr lang="en-US" sz="1800" spc="-5" dirty="0">
                <a:solidFill>
                  <a:srgbClr val="404040"/>
                </a:solidFill>
                <a:latin typeface="Carlito"/>
                <a:cs typeface="Carlito"/>
              </a:rPr>
              <a:t>near </a:t>
            </a:r>
            <a:r>
              <a:rPr lang="en-US" sz="1800" dirty="0">
                <a:solidFill>
                  <a:srgbClr val="404040"/>
                </a:solidFill>
                <a:latin typeface="Carlito"/>
                <a:cs typeface="Carlito"/>
              </a:rPr>
              <a:t>the coast.</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4" name="Picture 3">
            <a:extLst>
              <a:ext uri="{FF2B5EF4-FFF2-40B4-BE49-F238E27FC236}">
                <a16:creationId xmlns:a16="http://schemas.microsoft.com/office/drawing/2014/main" id="{CE6F839E-48E7-064B-D6C6-846D483367AA}"/>
              </a:ext>
            </a:extLst>
          </p:cNvPr>
          <p:cNvPicPr>
            <a:picLocks noChangeAspect="1"/>
          </p:cNvPicPr>
          <p:nvPr/>
        </p:nvPicPr>
        <p:blipFill>
          <a:blip r:embed="rId3"/>
          <a:stretch>
            <a:fillRect/>
          </a:stretch>
        </p:blipFill>
        <p:spPr>
          <a:xfrm>
            <a:off x="1167044" y="1402673"/>
            <a:ext cx="9721534" cy="341925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22410" y="4765039"/>
            <a:ext cx="10019910" cy="1950403"/>
          </a:xfrm>
          <a:prstGeom prst="rect">
            <a:avLst/>
          </a:prstGeom>
        </p:spPr>
        <p:txBody>
          <a:bodyPr lIns="91440" tIns="45720" rIns="91440" bIns="45720" anchor="t">
            <a:normAutofit/>
          </a:bodyPr>
          <a:lstStyle/>
          <a:p>
            <a:pPr marL="0" indent="0">
              <a:lnSpc>
                <a:spcPts val="2305"/>
              </a:lnSpc>
              <a:spcBef>
                <a:spcPts val="100"/>
              </a:spcBef>
              <a:buNone/>
            </a:pPr>
            <a:r>
              <a:rPr lang="en-US" sz="1800" spc="-25" dirty="0">
                <a:solidFill>
                  <a:srgbClr val="404040"/>
                </a:solidFill>
                <a:latin typeface="Carlito"/>
                <a:cs typeface="Carlito"/>
              </a:rPr>
              <a:t>Clusters </a:t>
            </a:r>
            <a:r>
              <a:rPr lang="en-US" sz="1800" spc="-5" dirty="0">
                <a:solidFill>
                  <a:srgbClr val="404040"/>
                </a:solidFill>
                <a:latin typeface="Carlito"/>
                <a:cs typeface="Carlito"/>
              </a:rPr>
              <a:t>on </a:t>
            </a:r>
            <a:r>
              <a:rPr lang="en-US" sz="1800" spc="-15" dirty="0">
                <a:solidFill>
                  <a:srgbClr val="404040"/>
                </a:solidFill>
                <a:latin typeface="Carlito"/>
                <a:cs typeface="Carlito"/>
              </a:rPr>
              <a:t>Folium </a:t>
            </a:r>
            <a:r>
              <a:rPr lang="en-US" sz="1800" dirty="0">
                <a:solidFill>
                  <a:srgbClr val="404040"/>
                </a:solidFill>
                <a:latin typeface="Carlito"/>
                <a:cs typeface="Carlito"/>
              </a:rPr>
              <a:t>map </a:t>
            </a:r>
            <a:r>
              <a:rPr lang="en-US" sz="1800" spc="-5" dirty="0">
                <a:solidFill>
                  <a:srgbClr val="404040"/>
                </a:solidFill>
                <a:latin typeface="Carlito"/>
                <a:cs typeface="Carlito"/>
              </a:rPr>
              <a:t>can </a:t>
            </a:r>
            <a:r>
              <a:rPr lang="en-US" sz="1800" dirty="0">
                <a:solidFill>
                  <a:srgbClr val="404040"/>
                </a:solidFill>
                <a:latin typeface="Carlito"/>
                <a:cs typeface="Carlito"/>
              </a:rPr>
              <a:t>be </a:t>
            </a:r>
            <a:r>
              <a:rPr lang="en-US" sz="1800" spc="-20" dirty="0">
                <a:solidFill>
                  <a:srgbClr val="404040"/>
                </a:solidFill>
                <a:latin typeface="Carlito"/>
                <a:cs typeface="Carlito"/>
              </a:rPr>
              <a:t>clicked </a:t>
            </a:r>
            <a:r>
              <a:rPr lang="en-US" sz="1800" spc="-5" dirty="0">
                <a:solidFill>
                  <a:srgbClr val="404040"/>
                </a:solidFill>
                <a:latin typeface="Carlito"/>
                <a:cs typeface="Carlito"/>
              </a:rPr>
              <a:t>on </a:t>
            </a:r>
            <a:r>
              <a:rPr lang="en-US" sz="1800" spc="-20" dirty="0">
                <a:solidFill>
                  <a:srgbClr val="404040"/>
                </a:solidFill>
                <a:latin typeface="Carlito"/>
                <a:cs typeface="Carlito"/>
              </a:rPr>
              <a:t>to display </a:t>
            </a:r>
            <a:r>
              <a:rPr lang="en-US" sz="1800" dirty="0">
                <a:solidFill>
                  <a:srgbClr val="404040"/>
                </a:solidFill>
                <a:latin typeface="Carlito"/>
                <a:cs typeface="Carlito"/>
              </a:rPr>
              <a:t>each </a:t>
            </a:r>
            <a:r>
              <a:rPr lang="en-US" sz="1800" spc="-5" dirty="0">
                <a:solidFill>
                  <a:srgbClr val="404040"/>
                </a:solidFill>
                <a:latin typeface="Carlito"/>
                <a:cs typeface="Carlito"/>
              </a:rPr>
              <a:t>successful </a:t>
            </a:r>
            <a:r>
              <a:rPr lang="en-US" sz="1800" dirty="0">
                <a:solidFill>
                  <a:srgbClr val="404040"/>
                </a:solidFill>
                <a:latin typeface="Carlito"/>
                <a:cs typeface="Carlito"/>
              </a:rPr>
              <a:t>landings </a:t>
            </a:r>
            <a:r>
              <a:rPr lang="en-US" sz="1800" spc="-5" dirty="0">
                <a:solidFill>
                  <a:srgbClr val="404040"/>
                </a:solidFill>
                <a:latin typeface="Carlito"/>
                <a:cs typeface="Carlito"/>
              </a:rPr>
              <a:t>(green icon) </a:t>
            </a:r>
            <a:r>
              <a:rPr lang="en-US" sz="1800" dirty="0">
                <a:solidFill>
                  <a:srgbClr val="404040"/>
                </a:solidFill>
                <a:latin typeface="Carlito"/>
                <a:cs typeface="Carlito"/>
              </a:rPr>
              <a:t>and</a:t>
            </a:r>
            <a:r>
              <a:rPr lang="en-US" sz="1800" spc="5" dirty="0">
                <a:solidFill>
                  <a:srgbClr val="404040"/>
                </a:solidFill>
                <a:latin typeface="Carlito"/>
                <a:cs typeface="Carlito"/>
              </a:rPr>
              <a:t> </a:t>
            </a:r>
            <a:r>
              <a:rPr lang="en-US" sz="1800" spc="-20" dirty="0">
                <a:solidFill>
                  <a:srgbClr val="404040"/>
                </a:solidFill>
                <a:latin typeface="Carlito"/>
                <a:cs typeface="Carlito"/>
              </a:rPr>
              <a:t>failed </a:t>
            </a:r>
            <a:r>
              <a:rPr lang="en-US" sz="1800" spc="-5" dirty="0">
                <a:solidFill>
                  <a:srgbClr val="404040"/>
                </a:solidFill>
                <a:latin typeface="Carlito"/>
                <a:cs typeface="Carlito"/>
              </a:rPr>
              <a:t>landings </a:t>
            </a:r>
            <a:r>
              <a:rPr lang="en-US" sz="1800" spc="-15" dirty="0">
                <a:solidFill>
                  <a:srgbClr val="404040"/>
                </a:solidFill>
                <a:latin typeface="Carlito"/>
                <a:cs typeface="Carlito"/>
              </a:rPr>
              <a:t>(red </a:t>
            </a:r>
            <a:r>
              <a:rPr lang="en-US" sz="1800" spc="-5" dirty="0">
                <a:solidFill>
                  <a:srgbClr val="404040"/>
                </a:solidFill>
                <a:latin typeface="Carlito"/>
                <a:cs typeface="Carlito"/>
              </a:rPr>
              <a:t>icon). </a:t>
            </a:r>
            <a:r>
              <a:rPr lang="en-US" sz="1800" dirty="0">
                <a:solidFill>
                  <a:srgbClr val="404040"/>
                </a:solidFill>
                <a:latin typeface="Carlito"/>
                <a:cs typeface="Carlito"/>
              </a:rPr>
              <a:t>In this </a:t>
            </a:r>
            <a:r>
              <a:rPr lang="en-US" sz="1800" spc="-25" dirty="0">
                <a:solidFill>
                  <a:srgbClr val="404040"/>
                </a:solidFill>
                <a:latin typeface="Carlito"/>
                <a:cs typeface="Carlito"/>
              </a:rPr>
              <a:t>example </a:t>
            </a:r>
            <a:r>
              <a:rPr lang="en-US" sz="1800" spc="-40" dirty="0">
                <a:solidFill>
                  <a:srgbClr val="404040"/>
                </a:solidFill>
                <a:latin typeface="Carlito"/>
                <a:cs typeface="Carlito"/>
              </a:rPr>
              <a:t>VAFB </a:t>
            </a:r>
            <a:r>
              <a:rPr lang="en-US" sz="1800" spc="-5" dirty="0">
                <a:solidFill>
                  <a:srgbClr val="404040"/>
                </a:solidFill>
                <a:latin typeface="Carlito"/>
                <a:cs typeface="Carlito"/>
              </a:rPr>
              <a:t>SLC-4E </a:t>
            </a:r>
            <a:r>
              <a:rPr lang="en-US" sz="1800" spc="-20" dirty="0">
                <a:solidFill>
                  <a:srgbClr val="404040"/>
                </a:solidFill>
                <a:latin typeface="Carlito"/>
                <a:cs typeface="Carlito"/>
              </a:rPr>
              <a:t>shows </a:t>
            </a:r>
            <a:r>
              <a:rPr lang="en-US" sz="1800" dirty="0">
                <a:solidFill>
                  <a:srgbClr val="404040"/>
                </a:solidFill>
                <a:latin typeface="Carlito"/>
                <a:cs typeface="Carlito"/>
              </a:rPr>
              <a:t>4 </a:t>
            </a:r>
            <a:r>
              <a:rPr lang="en-US" sz="1800" spc="-5" dirty="0">
                <a:solidFill>
                  <a:srgbClr val="404040"/>
                </a:solidFill>
                <a:latin typeface="Carlito"/>
                <a:cs typeface="Carlito"/>
              </a:rPr>
              <a:t>successful landings </a:t>
            </a:r>
            <a:r>
              <a:rPr lang="en-US" sz="1800" dirty="0">
                <a:solidFill>
                  <a:srgbClr val="404040"/>
                </a:solidFill>
                <a:latin typeface="Carlito"/>
                <a:cs typeface="Carlito"/>
              </a:rPr>
              <a:t>and 6 </a:t>
            </a:r>
            <a:r>
              <a:rPr lang="en-US" sz="1800" spc="-20" dirty="0">
                <a:solidFill>
                  <a:srgbClr val="404040"/>
                </a:solidFill>
                <a:latin typeface="Carlito"/>
                <a:cs typeface="Carlito"/>
              </a:rPr>
              <a:t>failed</a:t>
            </a:r>
            <a:r>
              <a:rPr lang="en-US" sz="1800" spc="-65" dirty="0">
                <a:solidFill>
                  <a:srgbClr val="404040"/>
                </a:solidFill>
                <a:latin typeface="Carlito"/>
                <a:cs typeface="Carlito"/>
              </a:rPr>
              <a:t> </a:t>
            </a:r>
            <a:r>
              <a:rPr lang="en-US" sz="1800" spc="-5" dirty="0">
                <a:solidFill>
                  <a:srgbClr val="404040"/>
                </a:solidFill>
                <a:latin typeface="Carlito"/>
                <a:cs typeface="Carlito"/>
              </a:rPr>
              <a:t>landings.</a:t>
            </a:r>
            <a:endParaRPr lang="en-US" sz="1800" dirty="0">
              <a:latin typeface="Carlito"/>
              <a:cs typeface="Carlito"/>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Launch Markers</a:t>
            </a:r>
          </a:p>
        </p:txBody>
      </p:sp>
      <p:sp>
        <p:nvSpPr>
          <p:cNvPr id="2" name="object 4">
            <a:extLst>
              <a:ext uri="{FF2B5EF4-FFF2-40B4-BE49-F238E27FC236}">
                <a16:creationId xmlns:a16="http://schemas.microsoft.com/office/drawing/2014/main" id="{40BB5852-C95A-DAA0-C974-C568B5FA69C3}"/>
              </a:ext>
            </a:extLst>
          </p:cNvPr>
          <p:cNvSpPr/>
          <p:nvPr/>
        </p:nvSpPr>
        <p:spPr>
          <a:xfrm>
            <a:off x="3062224" y="1618487"/>
            <a:ext cx="5390896" cy="284175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14018"/>
            <a:ext cx="10334870" cy="1453833"/>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Launch sites are situated near key facilities such as railways for supply transport and the highways for human and other supply transport. All launch facilities are also close to the coast so that the rocket can land in the water for retrieval and minimum damage.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Proximity</a:t>
            </a:r>
          </a:p>
        </p:txBody>
      </p:sp>
      <p:sp>
        <p:nvSpPr>
          <p:cNvPr id="2" name="object 4">
            <a:extLst>
              <a:ext uri="{FF2B5EF4-FFF2-40B4-BE49-F238E27FC236}">
                <a16:creationId xmlns:a16="http://schemas.microsoft.com/office/drawing/2014/main" id="{7E152D1A-28C2-0DE3-8422-7A466D3476CC}"/>
              </a:ext>
            </a:extLst>
          </p:cNvPr>
          <p:cNvSpPr/>
          <p:nvPr/>
        </p:nvSpPr>
        <p:spPr>
          <a:xfrm>
            <a:off x="1097280" y="1553464"/>
            <a:ext cx="8389620" cy="1723643"/>
          </a:xfrm>
          <a:prstGeom prst="rect">
            <a:avLst/>
          </a:prstGeom>
          <a:blipFill>
            <a:blip r:embed="rId3" cstate="print"/>
            <a:stretch>
              <a:fillRect/>
            </a:stretch>
          </a:blipFill>
        </p:spPr>
        <p:txBody>
          <a:bodyPr wrap="square" lIns="0" tIns="0" rIns="0" bIns="0" rtlCol="0"/>
          <a:lstStyle/>
          <a:p>
            <a:endParaRPr/>
          </a:p>
        </p:txBody>
      </p:sp>
      <p:grpSp>
        <p:nvGrpSpPr>
          <p:cNvPr id="4" name="object 5">
            <a:extLst>
              <a:ext uri="{FF2B5EF4-FFF2-40B4-BE49-F238E27FC236}">
                <a16:creationId xmlns:a16="http://schemas.microsoft.com/office/drawing/2014/main" id="{C0989E56-8AEB-9E90-5FB5-19AD4E18571D}"/>
              </a:ext>
            </a:extLst>
          </p:cNvPr>
          <p:cNvGrpSpPr/>
          <p:nvPr/>
        </p:nvGrpSpPr>
        <p:grpSpPr>
          <a:xfrm>
            <a:off x="1097280" y="3294535"/>
            <a:ext cx="8389620" cy="1562100"/>
            <a:chOff x="2802635" y="3552444"/>
            <a:chExt cx="7505700" cy="1562100"/>
          </a:xfrm>
        </p:grpSpPr>
        <p:sp>
          <p:nvSpPr>
            <p:cNvPr id="6" name="object 6">
              <a:extLst>
                <a:ext uri="{FF2B5EF4-FFF2-40B4-BE49-F238E27FC236}">
                  <a16:creationId xmlns:a16="http://schemas.microsoft.com/office/drawing/2014/main" id="{22D0FB52-531D-4411-0679-3E806ED41F89}"/>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2872711F-186C-D332-7E84-443B5A44A745}"/>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19039"/>
            <a:ext cx="10162150" cy="1615441"/>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pie chart shows the distribution of successful landings for each launch site. CCAFS-LC40 and CCAFS SLC-40 is the same place with an updated name. CCAFS has the same amount of successful launches as KSC LC-39A while VAFB SLC-4E has the least.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Different Launch Sites</a:t>
            </a:r>
          </a:p>
        </p:txBody>
      </p:sp>
      <p:sp>
        <p:nvSpPr>
          <p:cNvPr id="2" name="object 4">
            <a:extLst>
              <a:ext uri="{FF2B5EF4-FFF2-40B4-BE49-F238E27FC236}">
                <a16:creationId xmlns:a16="http://schemas.microsoft.com/office/drawing/2014/main" id="{2E7BDA3F-756D-951F-5D15-6D835F894882}"/>
              </a:ext>
            </a:extLst>
          </p:cNvPr>
          <p:cNvSpPr/>
          <p:nvPr/>
        </p:nvSpPr>
        <p:spPr>
          <a:xfrm>
            <a:off x="949454" y="1603248"/>
            <a:ext cx="2850386" cy="2862072"/>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638979D7-D9B6-4443-79C3-79F2A893E3FE}"/>
              </a:ext>
            </a:extLst>
          </p:cNvPr>
          <p:cNvSpPr/>
          <p:nvPr/>
        </p:nvSpPr>
        <p:spPr>
          <a:xfrm>
            <a:off x="4048759" y="164141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20800"/>
            <a:ext cx="10530113" cy="4704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BACKGROUND:</a:t>
            </a:r>
          </a:p>
          <a:p>
            <a:pPr>
              <a:spcBef>
                <a:spcPts val="1400"/>
              </a:spcBef>
            </a:pPr>
            <a:r>
              <a:rPr lang="en-US" sz="2200" dirty="0">
                <a:solidFill>
                  <a:schemeClr val="accent3">
                    <a:lumMod val="25000"/>
                  </a:schemeClr>
                </a:solidFill>
                <a:latin typeface="Abadi" panose="020B0604020104020204" pitchFamily="34" charset="0"/>
              </a:rPr>
              <a:t>We’re going into a commercial space age</a:t>
            </a:r>
          </a:p>
          <a:p>
            <a:pPr>
              <a:spcBef>
                <a:spcPts val="1400"/>
              </a:spcBef>
            </a:pPr>
            <a:r>
              <a:rPr lang="en-US" sz="2200" dirty="0">
                <a:solidFill>
                  <a:schemeClr val="accent3">
                    <a:lumMod val="25000"/>
                  </a:schemeClr>
                </a:solidFill>
                <a:latin typeface="Abadi" panose="020B0604020104020204" pitchFamily="34" charset="0"/>
              </a:rPr>
              <a:t>SpaceX has the best pricing (largely due to being able to recover rocket parts)</a:t>
            </a:r>
          </a:p>
          <a:p>
            <a:pPr>
              <a:spcBef>
                <a:spcPts val="1400"/>
              </a:spcBef>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is trying to compete with SpaceX</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PROBLEM:</a:t>
            </a:r>
          </a:p>
          <a:p>
            <a:pPr>
              <a:spcBef>
                <a:spcPts val="1400"/>
              </a:spcBef>
            </a:pP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gave us a task to train an ML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704079"/>
            <a:ext cx="10279413" cy="1472883"/>
          </a:xfrm>
          <a:prstGeom prst="rect">
            <a:avLst/>
          </a:prstGeom>
        </p:spPr>
        <p:txBody>
          <a:bodyPr lIns="91440" tIns="45720" rIns="91440" bIns="45720" anchor="t">
            <a:normAutofit/>
          </a:bodyPr>
          <a:lstStyle/>
          <a:p>
            <a:pPr marL="0" indent="0">
              <a:buNone/>
            </a:pPr>
            <a:r>
              <a:rPr lang="en-US" sz="1800" dirty="0"/>
              <a:t>KSC LC-39A has the highest success rate between all launch sites at 76.9%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the Highest Success Rate</a:t>
            </a:r>
          </a:p>
        </p:txBody>
      </p:sp>
      <p:sp>
        <p:nvSpPr>
          <p:cNvPr id="2" name="object 4">
            <a:extLst>
              <a:ext uri="{FF2B5EF4-FFF2-40B4-BE49-F238E27FC236}">
                <a16:creationId xmlns:a16="http://schemas.microsoft.com/office/drawing/2014/main" id="{94608B55-1832-E632-1339-4E45C7E86A6A}"/>
              </a:ext>
            </a:extLst>
          </p:cNvPr>
          <p:cNvSpPr/>
          <p:nvPr/>
        </p:nvSpPr>
        <p:spPr>
          <a:xfrm>
            <a:off x="770011" y="1521967"/>
            <a:ext cx="2570988" cy="2570988"/>
          </a:xfrm>
          <a:prstGeom prst="rect">
            <a:avLst/>
          </a:prstGeom>
          <a:blipFill>
            <a:blip r:embed="rId3" cstate="print"/>
            <a:stretch>
              <a:fillRect/>
            </a:stretch>
          </a:blipFill>
        </p:spPr>
        <p:txBody>
          <a:bodyPr wrap="square" lIns="0" tIns="0" rIns="0" bIns="0" rtlCol="0"/>
          <a:lstStyle/>
          <a:p>
            <a:endParaRPr/>
          </a:p>
        </p:txBody>
      </p:sp>
      <p:sp>
        <p:nvSpPr>
          <p:cNvPr id="4" name="object 5">
            <a:extLst>
              <a:ext uri="{FF2B5EF4-FFF2-40B4-BE49-F238E27FC236}">
                <a16:creationId xmlns:a16="http://schemas.microsoft.com/office/drawing/2014/main" id="{F0ABE98F-B5FE-79E3-8E7D-CA2D0A16F2F9}"/>
              </a:ext>
            </a:extLst>
          </p:cNvPr>
          <p:cNvSpPr/>
          <p:nvPr/>
        </p:nvSpPr>
        <p:spPr>
          <a:xfrm>
            <a:off x="435355" y="1350081"/>
            <a:ext cx="3401568" cy="1524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348481"/>
            <a:ext cx="10131669" cy="182848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1 indicates success while 0 indicates failure. Note that this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does not reach the maximum payload of 15600.</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Booster Version with Success</a:t>
            </a:r>
          </a:p>
        </p:txBody>
      </p:sp>
      <p:pic>
        <p:nvPicPr>
          <p:cNvPr id="4" name="Picture 3">
            <a:extLst>
              <a:ext uri="{FF2B5EF4-FFF2-40B4-BE49-F238E27FC236}">
                <a16:creationId xmlns:a16="http://schemas.microsoft.com/office/drawing/2014/main" id="{2BB18327-3755-D83D-5F37-0B32955FD5C6}"/>
              </a:ext>
            </a:extLst>
          </p:cNvPr>
          <p:cNvPicPr>
            <a:picLocks noChangeAspect="1"/>
          </p:cNvPicPr>
          <p:nvPr/>
        </p:nvPicPr>
        <p:blipFill>
          <a:blip r:embed="rId3"/>
          <a:stretch>
            <a:fillRect/>
          </a:stretch>
        </p:blipFill>
        <p:spPr>
          <a:xfrm>
            <a:off x="313443" y="1290730"/>
            <a:ext cx="11565114" cy="29812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019040"/>
            <a:ext cx="10080870" cy="130031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model with the highest accuracy between our models is the decision tree classifier.</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B8776FC-11F2-7847-B021-A4744CABF199}"/>
              </a:ext>
            </a:extLst>
          </p:cNvPr>
          <p:cNvPicPr>
            <a:picLocks noChangeAspect="1"/>
          </p:cNvPicPr>
          <p:nvPr/>
        </p:nvPicPr>
        <p:blipFill>
          <a:blip r:embed="rId3"/>
          <a:stretch>
            <a:fillRect/>
          </a:stretch>
        </p:blipFill>
        <p:spPr>
          <a:xfrm>
            <a:off x="2819767" y="1318881"/>
            <a:ext cx="6552465" cy="356147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36273" y="1355997"/>
            <a:ext cx="4894287" cy="516672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predicted 12 successful landings when the true label was 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predicted 5 unsuccessful landings when the true label was unsuccessful landing.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predicted 1 successful landings when the true label was unsuccessful landings (false positives).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FB23545-7433-EA2C-756B-E630F7F4D528}"/>
              </a:ext>
            </a:extLst>
          </p:cNvPr>
          <p:cNvPicPr>
            <a:picLocks noChangeAspect="1"/>
          </p:cNvPicPr>
          <p:nvPr/>
        </p:nvPicPr>
        <p:blipFill>
          <a:blip r:embed="rId3"/>
          <a:stretch>
            <a:fillRect/>
          </a:stretch>
        </p:blipFill>
        <p:spPr>
          <a:xfrm>
            <a:off x="860278" y="1355997"/>
            <a:ext cx="4894287" cy="397116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54480"/>
            <a:ext cx="10223109" cy="4671912"/>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We developed a machine learning model for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who wants to compete with SpaceX</a:t>
            </a:r>
          </a:p>
          <a:p>
            <a:pPr>
              <a:lnSpc>
                <a:spcPct val="100000"/>
              </a:lnSpc>
              <a:spcBef>
                <a:spcPts val="1400"/>
              </a:spcBef>
            </a:pPr>
            <a:r>
              <a:rPr lang="en-US" sz="1800" dirty="0">
                <a:solidFill>
                  <a:schemeClr val="accent3">
                    <a:lumMod val="25000"/>
                  </a:schemeClr>
                </a:solidFill>
                <a:latin typeface="Abadi" panose="020B0604020104020204" pitchFamily="34" charset="0"/>
              </a:rPr>
              <a:t>The goal is to predict when stage 1 will successfully land to save ~100 million USD</a:t>
            </a:r>
          </a:p>
          <a:p>
            <a:pPr>
              <a:lnSpc>
                <a:spcPct val="100000"/>
              </a:lnSpc>
              <a:spcBef>
                <a:spcPts val="1400"/>
              </a:spcBef>
            </a:pPr>
            <a:r>
              <a:rPr lang="en-US" sz="1800" dirty="0">
                <a:solidFill>
                  <a:schemeClr val="accent3">
                    <a:lumMod val="25000"/>
                  </a:schemeClr>
                </a:solidFill>
                <a:latin typeface="Abadi" panose="020B0604020104020204" pitchFamily="34" charset="0"/>
              </a:rPr>
              <a:t>We used data from a public SpaceX API as well as some web scraping</a:t>
            </a:r>
          </a:p>
          <a:p>
            <a:pPr>
              <a:lnSpc>
                <a:spcPct val="100000"/>
              </a:lnSpc>
              <a:spcBef>
                <a:spcPts val="1400"/>
              </a:spcBef>
            </a:pPr>
            <a:r>
              <a:rPr lang="en-US" sz="1800" dirty="0">
                <a:solidFill>
                  <a:schemeClr val="accent3">
                    <a:lumMod val="25000"/>
                  </a:schemeClr>
                </a:solidFill>
                <a:latin typeface="Abadi" panose="020B0604020104020204" pitchFamily="34" charset="0"/>
              </a:rPr>
              <a:t>Created data labels and stored it in an SQL database</a:t>
            </a:r>
          </a:p>
          <a:p>
            <a:pPr>
              <a:lnSpc>
                <a:spcPct val="100000"/>
              </a:lnSpc>
              <a:spcBef>
                <a:spcPts val="1400"/>
              </a:spcBef>
            </a:pPr>
            <a:r>
              <a:rPr lang="en-US" sz="1800" dirty="0">
                <a:solidFill>
                  <a:schemeClr val="accent3">
                    <a:lumMod val="25000"/>
                  </a:schemeClr>
                </a:solidFill>
                <a:latin typeface="Abadi" panose="020B0604020104020204" pitchFamily="34" charset="0"/>
              </a:rPr>
              <a:t>Created some insightful visualization</a:t>
            </a:r>
          </a:p>
          <a:p>
            <a:pPr>
              <a:lnSpc>
                <a:spcPct val="100000"/>
              </a:lnSpc>
              <a:spcBef>
                <a:spcPts val="1400"/>
              </a:spcBef>
            </a:pPr>
            <a:r>
              <a:rPr lang="en-US" sz="1800" dirty="0">
                <a:solidFill>
                  <a:schemeClr val="accent3">
                    <a:lumMod val="25000"/>
                  </a:schemeClr>
                </a:solidFill>
                <a:latin typeface="Abadi" panose="020B0604020104020204" pitchFamily="34" charset="0"/>
              </a:rPr>
              <a:t>Modeled an ML model with an accuracy of 95%</a:t>
            </a:r>
          </a:p>
          <a:p>
            <a:pPr>
              <a:lnSpc>
                <a:spcPct val="100000"/>
              </a:lnSpc>
              <a:spcBef>
                <a:spcPts val="1400"/>
              </a:spcBef>
            </a:pPr>
            <a:r>
              <a:rPr lang="en-US" sz="1800" dirty="0" err="1">
                <a:solidFill>
                  <a:schemeClr val="accent3">
                    <a:lumMod val="25000"/>
                  </a:schemeClr>
                </a:solidFill>
                <a:latin typeface="Abadi" panose="020B0604020104020204" pitchFamily="34" charset="0"/>
              </a:rPr>
              <a:t>Allon</a:t>
            </a:r>
            <a:r>
              <a:rPr lang="en-US" sz="1800" dirty="0">
                <a:solidFill>
                  <a:schemeClr val="accent3">
                    <a:lumMod val="25000"/>
                  </a:schemeClr>
                </a:solidFill>
                <a:latin typeface="Abadi" panose="020B0604020104020204" pitchFamily="34" charset="0"/>
              </a:rPr>
              <a:t> Mask of </a:t>
            </a:r>
            <a:r>
              <a:rPr lang="en-US" sz="1800" dirty="0" err="1">
                <a:solidFill>
                  <a:schemeClr val="accent3">
                    <a:lumMod val="25000"/>
                  </a:schemeClr>
                </a:solidFill>
                <a:latin typeface="Abadi" panose="020B0604020104020204" pitchFamily="34" charset="0"/>
              </a:rPr>
              <a:t>SpaceY</a:t>
            </a:r>
            <a:r>
              <a:rPr lang="en-US" sz="18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1800" dirty="0">
                <a:solidFill>
                  <a:schemeClr val="accent3">
                    <a:lumMod val="25000"/>
                  </a:schemeClr>
                </a:solidFill>
                <a:latin typeface="Abadi" panose="020B0604020104020204" pitchFamily="34" charset="0"/>
              </a:rPr>
              <a:t>The dataset is still small as not many launches are done, more data will give us better, more accurate models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Project GitHub repository:</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https://github.com/panyorikome/ibmdatscicoursera/tree/main/AppliedDataScienceCapstone</a:t>
            </a:r>
            <a:r>
              <a:rPr lang="en-US" sz="18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290320"/>
            <a:ext cx="10551583" cy="4886643"/>
          </a:xfrm>
          <a:prstGeom prst="rect">
            <a:avLst/>
          </a:prstGeom>
        </p:spPr>
        <p:txBody>
          <a:bodyPr/>
          <a:lstStyle/>
          <a:p>
            <a:pPr marL="0" indent="0">
              <a:buNone/>
            </a:pPr>
            <a:r>
              <a:rPr lang="en-US" sz="2000" dirty="0"/>
              <a:t>Data collection process involved a combination of API requests from Space X public API and web  scraping data from a table in Space X’s Wikipedia entry.</a:t>
            </a:r>
          </a:p>
          <a:p>
            <a:pPr marL="0" indent="0">
              <a:buNone/>
            </a:pPr>
            <a:r>
              <a:rPr lang="en-US" sz="2000" dirty="0"/>
              <a:t>The next slide will show the flowchart of data collection from API and the one after will show  the flowchart of data collection from </a:t>
            </a:r>
            <a:r>
              <a:rPr lang="en-US" sz="2000" dirty="0" err="1"/>
              <a:t>webscraping</a:t>
            </a:r>
            <a:r>
              <a:rPr lang="en-US" sz="2000" dirty="0"/>
              <a:t>.</a:t>
            </a:r>
          </a:p>
          <a:p>
            <a:pPr marL="0" indent="0">
              <a:buNone/>
            </a:pPr>
            <a:endParaRPr lang="en-US" sz="2000" dirty="0"/>
          </a:p>
          <a:p>
            <a:pPr marL="0" indent="0">
              <a:buNone/>
            </a:pPr>
            <a:r>
              <a:rPr lang="en-US" sz="2000" u="sng" dirty="0"/>
              <a:t>Space X API Data Columns:</a:t>
            </a:r>
          </a:p>
          <a:p>
            <a:pPr marL="0" indent="0">
              <a:buNone/>
            </a:pPr>
            <a:r>
              <a:rPr lang="en-US" sz="2000" dirty="0" err="1"/>
              <a:t>FlightNumber</a:t>
            </a:r>
            <a:r>
              <a:rPr lang="en-US" sz="2000" dirty="0"/>
              <a:t>, Date, </a:t>
            </a:r>
            <a:r>
              <a:rPr lang="en-US" sz="2000" dirty="0" err="1"/>
              <a:t>BoosterVersion</a:t>
            </a:r>
            <a:r>
              <a:rPr lang="en-US" sz="2000" dirty="0"/>
              <a:t>, </a:t>
            </a:r>
            <a:r>
              <a:rPr lang="en-US" sz="2000" dirty="0" err="1"/>
              <a:t>PayloadMass</a:t>
            </a:r>
            <a:r>
              <a:rPr lang="en-US" sz="2000" dirty="0"/>
              <a:t>, Orbit, </a:t>
            </a:r>
            <a:r>
              <a:rPr lang="en-US" sz="2000" dirty="0" err="1"/>
              <a:t>LaunchSite</a:t>
            </a:r>
            <a:r>
              <a:rPr lang="en-US" sz="2000" dirty="0"/>
              <a:t>, Outcome, Flights, </a:t>
            </a:r>
            <a:r>
              <a:rPr lang="en-US" sz="2000" dirty="0" err="1"/>
              <a:t>GridFins</a:t>
            </a:r>
            <a:r>
              <a:rPr lang="en-US" sz="2000" dirty="0"/>
              <a:t>,</a:t>
            </a:r>
          </a:p>
          <a:p>
            <a:pPr marL="0" indent="0">
              <a:buNone/>
            </a:pPr>
            <a:r>
              <a:rPr lang="en-US" sz="2000" dirty="0"/>
              <a:t>Reused, Legs, </a:t>
            </a:r>
            <a:r>
              <a:rPr lang="en-US" sz="2000" dirty="0" err="1"/>
              <a:t>LandingPad</a:t>
            </a:r>
            <a:r>
              <a:rPr lang="en-US" sz="2000" dirty="0"/>
              <a:t>, Block, </a:t>
            </a:r>
            <a:r>
              <a:rPr lang="en-US" sz="2000" dirty="0" err="1"/>
              <a:t>ReusedCount</a:t>
            </a:r>
            <a:r>
              <a:rPr lang="en-US" sz="2000" dirty="0"/>
              <a:t>, Serial, Longitude, Latitude</a:t>
            </a:r>
          </a:p>
          <a:p>
            <a:pPr marL="0" indent="0">
              <a:buNone/>
            </a:pPr>
            <a:r>
              <a:rPr lang="en-US" sz="2000" dirty="0"/>
              <a:t>Flight No., </a:t>
            </a:r>
          </a:p>
          <a:p>
            <a:pPr marL="0" indent="0">
              <a:buNone/>
            </a:pPr>
            <a:endParaRPr lang="en-US" sz="2000" dirty="0"/>
          </a:p>
          <a:p>
            <a:pPr marL="0" indent="0">
              <a:buNone/>
            </a:pPr>
            <a:r>
              <a:rPr lang="en-US" sz="2000" u="sng" dirty="0"/>
              <a:t>Wikipedia </a:t>
            </a:r>
            <a:r>
              <a:rPr lang="en-US" sz="2000" u="sng" dirty="0" err="1"/>
              <a:t>Webscrape</a:t>
            </a:r>
            <a:r>
              <a:rPr lang="en-US" sz="2000" u="sng" dirty="0"/>
              <a:t> Data Columns:</a:t>
            </a:r>
          </a:p>
          <a:p>
            <a:pPr marL="0" indent="0">
              <a:buNone/>
            </a:pPr>
            <a:r>
              <a:rPr lang="en-US" sz="2000" dirty="0"/>
              <a:t>Launch site, Payload, </a:t>
            </a:r>
            <a:r>
              <a:rPr lang="en-US" sz="2000" dirty="0" err="1"/>
              <a:t>PayloadMass</a:t>
            </a:r>
            <a:r>
              <a:rPr lang="en-US" sz="2000" dirty="0"/>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https://github.com/panyorikome/ibmdatscicoursera/blob/main/AppliedDataScienceCapstone/jupyter-labs-spacex-data-collection-api.ipynb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27305E57-7E6E-5B73-2286-118EB4EE4D91}"/>
              </a:ext>
            </a:extLst>
          </p:cNvPr>
          <p:cNvPicPr>
            <a:picLocks noChangeAspect="1"/>
          </p:cNvPicPr>
          <p:nvPr/>
        </p:nvPicPr>
        <p:blipFill>
          <a:blip r:embed="rId4"/>
          <a:stretch>
            <a:fillRect/>
          </a:stretch>
        </p:blipFill>
        <p:spPr>
          <a:xfrm>
            <a:off x="5910262" y="1800225"/>
            <a:ext cx="5461000" cy="42068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https://github.com/panyorikome/ibmdatscicoursera/blob/main/AppliedDataScienceCapstone/jupyter-labs-webscraping.ipynb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43B71204-A823-EE06-3854-410AD5FA550C}"/>
              </a:ext>
            </a:extLst>
          </p:cNvPr>
          <p:cNvPicPr>
            <a:picLocks noChangeAspect="1"/>
          </p:cNvPicPr>
          <p:nvPr/>
        </p:nvPicPr>
        <p:blipFill>
          <a:blip r:embed="rId4"/>
          <a:stretch>
            <a:fillRect/>
          </a:stretch>
        </p:blipFill>
        <p:spPr>
          <a:xfrm>
            <a:off x="5910261" y="1765878"/>
            <a:ext cx="5460999" cy="421522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261</TotalTime>
  <Words>2038</Words>
  <Application>Microsoft Office PowerPoint</Application>
  <PresentationFormat>Widescreen</PresentationFormat>
  <Paragraphs>214</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Carlito</vt: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gopga muhadi</cp:lastModifiedBy>
  <cp:revision>199</cp:revision>
  <dcterms:created xsi:type="dcterms:W3CDTF">2021-04-29T18:58:34Z</dcterms:created>
  <dcterms:modified xsi:type="dcterms:W3CDTF">2023-11-11T14:26:01Z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